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2.jpeg" ContentType="image/jpeg"/>
  <Override PartName="/ppt/media/image4.png" ContentType="image/png"/>
  <Override PartName="/ppt/media/image3.png" ContentType="image/pn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36333F-CC58-4D30-A8D1-C065565F9A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53EC827-A8D4-4893-9558-63F1D3F894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219"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Для правки структуры 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щёлкните мышью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009bdd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9bdd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Шестой уровень </a:t>
            </a: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Седьмой </a:t>
            </a: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уровень </a:t>
            </a: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26F62B12-E6DA-45A7-8CD9-4C86F30881AF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0" y="0"/>
            <a:ext cx="10076760" cy="72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3240" y="5040000"/>
            <a:ext cx="10076760" cy="6314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Для правки структуры 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щёлкните мышью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009bdd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9bdd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Шестой уровень </a:t>
            </a: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Седьмой </a:t>
            </a: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уровень </a:t>
            </a: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4D9C5FA0-556F-4C24-A2AF-8526250675D6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0000" y="504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Отчет по проектному практикуму 12.04.2024</a:t>
            </a:r>
            <a:br>
              <a:rPr sz="3300"/>
            </a:b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Surgical tools instance segmentation</a:t>
            </a:r>
            <a:endParaRPr b="0" lang="ru-RU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512000" y="2448000"/>
            <a:ext cx="8136000" cy="213804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Команда 2</a:t>
            </a:r>
            <a:r>
              <a:rPr b="0" lang="ru-RU" sz="1800" spc="-1" strike="noStrike">
                <a:solidFill>
                  <a:srgbClr val="fc5c00"/>
                </a:solidFill>
                <a:latin typeface="Arial"/>
              </a:rPr>
              <a:t> „knife&amp;spoons“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</a:t>
            </a:r>
            <a:br>
              <a:rPr sz="1800"/>
            </a:b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студенты 1 года магистратуры МФТИ «Прикладной анализ данных в медицинской сфере»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c5c00"/>
                </a:solidFill>
                <a:latin typeface="Arial"/>
              </a:rPr>
              <a:t>Алексей Сейкин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- капитан команды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c5c00"/>
                </a:solidFill>
                <a:latin typeface="Arial"/>
              </a:rPr>
              <a:t>Дарья Курочкина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c5c00"/>
                </a:solidFill>
                <a:latin typeface="Arial"/>
              </a:rPr>
              <a:t>Геннадий Музыкантов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Перспективы развития проекта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Расширение датасета и улучшение модели для распознавания большего количества инструментов и сценариев использования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Интеграция модели в реальные хирургические системы для </a:t>
            </a: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обучения и тренировки медперсонала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 и для </a:t>
            </a: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анализа и улучшения хирургических техник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69F1218-03BE-4272-90C7-15F917FC3EC5}" type="slidenum">
              <a:t>10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1FE5AD72-D6A8-4DBC-866A-BEFF74E0ACF7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808000" y="2448000"/>
            <a:ext cx="4608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c5c00"/>
                </a:solidFill>
                <a:latin typeface="Arial"/>
              </a:rPr>
              <a:t>Спасибо за внимание! </a:t>
            </a:r>
            <a:endParaRPr b="0" lang="ru-RU" sz="3300" spc="-1" strike="noStrike">
              <a:solidFill>
                <a:srgbClr val="fc5c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D12403-EA56-4BDD-8D57-F6B7C114A04C}" type="slidenum">
              <a:t>11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829A6054-24D5-41A0-AD9B-9E7E4A307A59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Цели и задачи проекта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Цель проекта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Сегментационная разметка собранных изображений для обучения нейронной сети в задаче классификации хирургических инструментов.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Задачи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Обосновать тему для датасета для задачи классификации.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Собрать данные из открытых источников.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Разметить и очистить данные.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Font typeface="StarSymbol"/>
              <a:buAutoNum type="arabicPeriod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Подготовить данные для обучения модели.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319C48-AA7F-43DC-8794-3EFD1427C450}" type="slidenum">
              <a:t>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F9011546-CC3B-4D1B-AD5D-364F6DD01689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Обоснование темы для датасета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 </a:t>
            </a: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кейсы с научными видео и фантомными операциями</a:t>
            </a:r>
            <a:br>
              <a:rPr sz="2400"/>
            </a:b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- обучение и тренировка медперсонала</a:t>
            </a:r>
            <a:br>
              <a:rPr sz="2400"/>
            </a:b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- анализ и улучшение хирургических техник</a:t>
            </a:r>
            <a:br>
              <a:rPr sz="2400"/>
            </a:b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- развитие компьютерного зрения в медицине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кейсы юридического контроля правильности применения инструментов </a:t>
            </a:r>
            <a:br>
              <a:rPr sz="2400"/>
            </a:b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- соблюдение стандартов и протоколов</a:t>
            </a:r>
            <a:br>
              <a:rPr sz="2400"/>
            </a:b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- фиксация ошибок и предотвращение медицинских осложнений</a:t>
            </a:r>
            <a:br>
              <a:rPr sz="2400"/>
            </a:b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-юридическая ответственность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48315E-69A6-48E7-8D78-71286E14AB5A}" type="slidenum">
              <a:t>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C00B1634-25EE-42BA-AA11-572A5DBDCB08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88000" y="-48960"/>
            <a:ext cx="9432000" cy="120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Описание данных</a:t>
            </a:r>
            <a:br>
              <a:rPr sz="3300"/>
            </a:b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Источник данных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Гинекологическое отделение ОКБ г. Волгограда.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Типы данных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Фото хирургических инструментов и видеозаписи их применения.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Объем данных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239 элементов - 1.18 Gb (212 фото, 27 видеозаписей).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Примеры изображений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5365080" y="1584000"/>
            <a:ext cx="1906920" cy="2542680"/>
          </a:xfrm>
          <a:prstGeom prst="rect">
            <a:avLst/>
          </a:prstGeom>
          <a:ln w="18000">
            <a:noFill/>
          </a:ln>
        </p:spPr>
      </p:pic>
      <p:pic>
        <p:nvPicPr>
          <p:cNvPr id="27" name="" descr=""/>
          <p:cNvPicPr/>
          <p:nvPr/>
        </p:nvPicPr>
        <p:blipFill>
          <a:blip r:embed="rId2"/>
          <a:stretch/>
        </p:blipFill>
        <p:spPr>
          <a:xfrm>
            <a:off x="7776000" y="1584000"/>
            <a:ext cx="1944000" cy="2592000"/>
          </a:xfrm>
          <a:prstGeom prst="rect">
            <a:avLst/>
          </a:prstGeom>
          <a:ln w="180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03BCE0-66E8-4380-8843-26B7F79DED9D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D4C43FE3-4680-4B96-97B9-479BCB120509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Процесс разметки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Инструменты разметки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CVAT.ai.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Методы разметки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Ручной и полуавтоматический режимы.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Классы инструментов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Зажим (Clamp)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Пинцет (Tweezers)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Ножницы (Scissors)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42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spcBef>
                <a:spcPts val="1060"/>
              </a:spcBef>
              <a:buNone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Примеры размеченных изображений</a:t>
            </a:r>
            <a:endParaRPr b="0" lang="ru-RU" sz="2400" spc="-1" strike="noStrike">
              <a:solidFill>
                <a:srgbClr val="fc5c00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6768000" y="3180600"/>
            <a:ext cx="3168360" cy="2363400"/>
          </a:xfrm>
          <a:prstGeom prst="rect">
            <a:avLst/>
          </a:prstGeom>
          <a:ln w="18000">
            <a:noFill/>
          </a:ln>
        </p:spPr>
      </p:pic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 rot="12000">
            <a:off x="4842000" y="1811880"/>
            <a:ext cx="2858040" cy="2077920"/>
          </a:xfrm>
          <a:prstGeom prst="rect">
            <a:avLst/>
          </a:prstGeom>
          <a:ln w="180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18DD4D-A21A-43DD-B85D-46C15D1B23CE}" type="slidenum">
              <a:t>5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71EBD314-E2B9-4667-B020-61FB8C673706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Процесс разметки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288000" y="673200"/>
            <a:ext cx="9432000" cy="499680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85EEB59-6627-43AB-862B-1707F71461AB}" type="slidenum">
              <a:t>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847C1EED-DC37-4E0B-8349-35C51070CF7D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Результаты разметки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Размечено 171 изображение в программе CVAT.ai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Разметка экспортирована в формат json coco 1.0 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Все файлы залиты на github.com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2D4119-13FD-4811-8E5E-D257C958F339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54AD6F21-209C-4F0E-83D7-2A23D28349B6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143640"/>
            <a:ext cx="9360000" cy="93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Подготовка данных для обучения</a:t>
            </a:r>
            <a:br>
              <a:rPr sz="3300"/>
            </a:b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Преобразование данных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Из JSON в формат, подходящий для YOLOv8_seg.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Разделение выборки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Обучающая и тестовая выборки.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Формат данных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Каждый объект в датасете аннотирован в соответствии с требованиями YOLO.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0659FF-61FE-4E92-9538-41BBD9EA540D}" type="slidenum">
              <a:t>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BA55059B-9D9F-430F-B774-88856A70AB8B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Следующие шаги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Текущий статус</a:t>
            </a: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: Подготовка данных завершена, обучение модели в процессе.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Обучение модели: </a:t>
            </a:r>
            <a:r>
              <a:rPr b="0" lang="ru-RU" sz="2400" spc="-1" strike="noStrike">
                <a:solidFill>
                  <a:srgbClr val="1c99e0"/>
                </a:solidFill>
                <a:latin typeface="Arial"/>
              </a:rPr>
              <a:t>модель YOLOv8_seg. 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c5c00"/>
                </a:solidFill>
                <a:latin typeface="Arial"/>
              </a:rPr>
              <a:t>Следующие шаги:</a:t>
            </a:r>
            <a:r>
              <a:rPr b="0" lang="ru-RU" sz="2400" spc="-1" strike="noStrike">
                <a:solidFill>
                  <a:srgbClr val="1c99e0"/>
                </a:solidFill>
                <a:latin typeface="Arial"/>
              </a:rPr>
              <a:t> Завершение обучения модели и тестирование на тестовой выборке.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2B909AC-5CD2-406C-8F72-5D7A2A0AB9D0}" type="slidenum">
              <a:t>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1EFDB564-39CF-49BD-AD46-6E04F9CADA13}" type="datetime1">
              <a:rPr lang="ru-RU"/>
              <a:t>11.04.2024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Application>LibreOffice/7.6.5.2$Linux_X86_64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2024-04-11T17:49:46Z</dcterms:created>
  <dc:creator>Дарья Николаевна Курочкина</dc:creator>
  <dc:description/>
  <dc:language>ru-RU</dc:language>
  <cp:lastModifiedBy>Дарья Николаевна Курочкина</cp:lastModifiedBy>
  <dcterms:modified xsi:type="dcterms:W3CDTF">2024-04-11T19:07:24Z</dcterms:modified>
  <cp:revision>3</cp:revision>
  <dc:subject/>
  <dc:title>Blue Curve</dc:title>
</cp:coreProperties>
</file>